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621c0746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621c0746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621c0746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621c0746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d44ed4a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d44ed4a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71f8935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71f8935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621c0746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621c0746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621c074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621c074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621c0746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621c0746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621c0746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621c0746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621c0746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621c0746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datasets - numeric only and categoricals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- baseline, basic, interpretable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- more complex but still interpretable, we tuned k as shown on the graph on the left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- less interpretable, but potentially more accurate as an ensemble model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d44ed4a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d44ed4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XGBoost comparison model by tuning hyperparameters number of weak learners, depth of weak learner trees, and ensemble learning rate and looking at MSE, R2, and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of results shown on the left, with the top 5 performing models shown on the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that the best performing models were all XGBoost models using categoricals with </a:t>
            </a:r>
            <a:r>
              <a:rPr lang="en">
                <a:solidFill>
                  <a:schemeClr val="dk1"/>
                </a:solidFill>
              </a:rPr>
              <a:t>an intermediate number of base learners, more complex base learners, and </a:t>
            </a:r>
            <a:r>
              <a:rPr lang="en"/>
              <a:t>small learning rates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d44ed4a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d44ed4a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Evaluation of Harvard Courses Through the Q Guide</a:t>
            </a:r>
            <a:endParaRPr sz="35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195 – </a:t>
            </a:r>
            <a:r>
              <a:rPr lang="en"/>
              <a:t>Daniel Sun-Friedman, Grayson Martin, Muqtader Omari</a:t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Conclusion/Inferences</a:t>
            </a:r>
            <a:endParaRPr/>
          </a:p>
        </p:txBody>
      </p:sp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1297500" y="1567550"/>
            <a:ext cx="447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XGBoost (final model) did better than linear regression (baseline model)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Importance of predictors less relevant in final model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Importance of predictors in baseline model shown on right</a:t>
            </a:r>
            <a:endParaRPr sz="1600"/>
          </a:p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300" y="1460250"/>
            <a:ext cx="2666167" cy="305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Ratings from specific students rather than course averages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rigorous methods of quantifying various course factors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Methods of causal inference (randomization tests, A/B testing)</a:t>
            </a:r>
            <a:endParaRPr sz="1600"/>
          </a:p>
        </p:txBody>
      </p:sp>
      <p:sp>
        <p:nvSpPr>
          <p:cNvPr id="255" name="Google Shape;2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Project Statement</a:t>
            </a:r>
            <a:endParaRPr sz="1600"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EDA Visualizations</a:t>
            </a:r>
            <a:endParaRPr sz="1600"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Modeling</a:t>
            </a:r>
            <a:endParaRPr sz="1600"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Training Details</a:t>
            </a:r>
            <a:endParaRPr sz="1600"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Results</a:t>
            </a:r>
            <a:endParaRPr sz="1600"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Conclusions/Inferences</a:t>
            </a:r>
            <a:endParaRPr sz="1600"/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Future Work</a:t>
            </a:r>
            <a:endParaRPr sz="1600"/>
          </a:p>
        </p:txBody>
      </p:sp>
      <p:sp>
        <p:nvSpPr>
          <p:cNvPr id="143" name="Google Shape;143;p14"/>
          <p:cNvSpPr txBox="1"/>
          <p:nvPr>
            <p:ph idx="2" type="body"/>
          </p:nvPr>
        </p:nvSpPr>
        <p:spPr>
          <a:xfrm>
            <a:off x="4933224" y="1567550"/>
            <a:ext cx="2537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Final Model Pipeline Flowchart:</a:t>
            </a:r>
            <a:endParaRPr/>
          </a:p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12324" l="13330" r="16177" t="11877"/>
          <a:stretch/>
        </p:blipFill>
        <p:spPr>
          <a:xfrm>
            <a:off x="4500325" y="2191349"/>
            <a:ext cx="3403203" cy="228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Statement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Project Goal: Predict Q Guide mean overall scores for courses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Project Significance: Our project will help answer the question, “What makes a course popular?”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Project Relevance: Students want to take good courses, professors want to make good courses</a:t>
            </a:r>
            <a:endParaRPr sz="1600"/>
          </a:p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Visualizations</a:t>
            </a:r>
            <a:endParaRPr/>
          </a:p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0" y="1453100"/>
            <a:ext cx="4590975" cy="34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026" y="496200"/>
            <a:ext cx="3898574" cy="207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388" y="2839125"/>
            <a:ext cx="3301839" cy="207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Visualizations</a:t>
            </a:r>
            <a:endParaRPr/>
          </a:p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50074" l="0" r="0" t="0"/>
          <a:stretch/>
        </p:blipFill>
        <p:spPr>
          <a:xfrm>
            <a:off x="208825" y="1444500"/>
            <a:ext cx="4069689" cy="3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0" l="0" r="0" t="49738"/>
          <a:stretch/>
        </p:blipFill>
        <p:spPr>
          <a:xfrm>
            <a:off x="4572000" y="1433225"/>
            <a:ext cx="4069701" cy="339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/>
          <p:nvPr/>
        </p:nvSpPr>
        <p:spPr>
          <a:xfrm>
            <a:off x="3210225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208825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1235650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1235650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2233950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572000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5583650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208825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4572000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4572000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4900750" y="262975"/>
            <a:ext cx="34122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Legend: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Red: Positive correlation w/ response variable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Blue: One observation, irrelevant</a:t>
            </a:r>
            <a:endParaRPr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6000"/>
                </a:solidFill>
                <a:latin typeface="Lato"/>
                <a:ea typeface="Lato"/>
                <a:cs typeface="Lato"/>
                <a:sym typeface="Lato"/>
              </a:rPr>
              <a:t>Brown: Likely collinear w/ other predictors</a:t>
            </a:r>
            <a:endParaRPr sz="1200">
              <a:solidFill>
                <a:srgbClr val="7F6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5583650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7559175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7559175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6633750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6633750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5583650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7559175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3210225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208825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1235650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2233950" y="2152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3210225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6633750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5583650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4572000" y="38654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6633750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7559175" y="2998725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2233950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1235650" y="1307850"/>
            <a:ext cx="1193400" cy="1019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Visualizations</a:t>
            </a:r>
            <a:endParaRPr/>
          </a:p>
        </p:txBody>
      </p: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900" y="1029900"/>
            <a:ext cx="2750080" cy="18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57" y="1029900"/>
            <a:ext cx="3328142" cy="18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625" y="3017051"/>
            <a:ext cx="2446339" cy="19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252" y="3017049"/>
            <a:ext cx="2534147" cy="191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" y="1643727"/>
            <a:ext cx="3855017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38979" l="7348" r="56397" t="33410"/>
          <a:stretch/>
        </p:blipFill>
        <p:spPr>
          <a:xfrm>
            <a:off x="4572000" y="2032637"/>
            <a:ext cx="4262077" cy="202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19"/>
          <p:cNvCxnSpPr/>
          <p:nvPr/>
        </p:nvCxnSpPr>
        <p:spPr>
          <a:xfrm>
            <a:off x="5847600" y="2828325"/>
            <a:ext cx="84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9"/>
          <p:cNvCxnSpPr/>
          <p:nvPr/>
        </p:nvCxnSpPr>
        <p:spPr>
          <a:xfrm>
            <a:off x="5522650" y="3350675"/>
            <a:ext cx="84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9"/>
          <p:cNvCxnSpPr/>
          <p:nvPr/>
        </p:nvCxnSpPr>
        <p:spPr>
          <a:xfrm>
            <a:off x="5847600" y="3849150"/>
            <a:ext cx="84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19"/>
          <p:cNvSpPr txBox="1"/>
          <p:nvPr/>
        </p:nvSpPr>
        <p:spPr>
          <a:xfrm>
            <a:off x="4841375" y="1307850"/>
            <a:ext cx="372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 with categoricals (highlighted in red) perform better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Details</a:t>
            </a:r>
            <a:endParaRPr/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Generated 2 datasets, one numeric and one with numeric and categoricals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 baseline linear regression on 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Optimized our XGBoost comparison model by trying different numbers of weak learners, depth of weak learners, and learning rates</a:t>
            </a:r>
            <a:endParaRPr/>
          </a:p>
        </p:txBody>
      </p:sp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49759" l="6482" r="46269" t="29117"/>
          <a:stretch/>
        </p:blipFill>
        <p:spPr>
          <a:xfrm>
            <a:off x="205050" y="3443000"/>
            <a:ext cx="4366940" cy="1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b="13636" l="7381" r="47083" t="63625"/>
          <a:stretch/>
        </p:blipFill>
        <p:spPr>
          <a:xfrm>
            <a:off x="4857125" y="3443001"/>
            <a:ext cx="3909699" cy="1220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0"/>
          <p:cNvCxnSpPr/>
          <p:nvPr/>
        </p:nvCxnSpPr>
        <p:spPr>
          <a:xfrm>
            <a:off x="751825" y="2864125"/>
            <a:ext cx="334200" cy="101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0"/>
          <p:cNvSpPr txBox="1"/>
          <p:nvPr/>
        </p:nvSpPr>
        <p:spPr>
          <a:xfrm>
            <a:off x="155125" y="2571750"/>
            <a:ext cx="152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Hyperparameters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8" name="Google Shape;2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950" y="1163975"/>
            <a:ext cx="3623832" cy="349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75" y="1163975"/>
            <a:ext cx="3623825" cy="349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